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3" r:id="rId1"/>
  </p:sldMasterIdLst>
  <p:notesMasterIdLst>
    <p:notesMasterId r:id="rId19"/>
  </p:notesMasterIdLst>
  <p:sldIdLst>
    <p:sldId id="414" r:id="rId2"/>
    <p:sldId id="415" r:id="rId3"/>
    <p:sldId id="399" r:id="rId4"/>
    <p:sldId id="400" r:id="rId5"/>
    <p:sldId id="401" r:id="rId6"/>
    <p:sldId id="402" r:id="rId7"/>
    <p:sldId id="403" r:id="rId8"/>
    <p:sldId id="404" r:id="rId9"/>
    <p:sldId id="405" r:id="rId10"/>
    <p:sldId id="406" r:id="rId11"/>
    <p:sldId id="407" r:id="rId12"/>
    <p:sldId id="408" r:id="rId13"/>
    <p:sldId id="409" r:id="rId14"/>
    <p:sldId id="410" r:id="rId15"/>
    <p:sldId id="411" r:id="rId16"/>
    <p:sldId id="412" r:id="rId17"/>
    <p:sldId id="413" r:id="rId18"/>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نمط متوسط 1 - تميي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35758FB7-9AC5-4552-8A53-C91805E547FA}" styleName="نمط ذو نسُق 1 - تميي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3" d="100"/>
          <a:sy n="73" d="100"/>
        </p:scale>
        <p:origin x="618" y="90"/>
      </p:cViewPr>
      <p:guideLst>
        <p:guide orient="horz" pos="2160"/>
        <p:guide pos="3840"/>
      </p:guideLst>
    </p:cSldViewPr>
  </p:slideViewPr>
  <p:notesTextViewPr>
    <p:cViewPr>
      <p:scale>
        <a:sx n="1" d="1"/>
        <a:sy n="1" d="1"/>
      </p:scale>
      <p:origin x="0" y="0"/>
    </p:cViewPr>
  </p:notesTextViewPr>
  <p:sorterViewPr>
    <p:cViewPr>
      <p:scale>
        <a:sx n="38" d="100"/>
        <a:sy n="38" d="100"/>
      </p:scale>
      <p:origin x="0" y="-111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41C6007-AB0E-484E-A5CF-08B696D4344F}" type="datetimeFigureOut">
              <a:rPr lang="ar-IQ" smtClean="0"/>
              <a:t>02/04/1440</a:t>
            </a:fld>
            <a:endParaRPr lang="ar-IQ"/>
          </a:p>
        </p:txBody>
      </p:sp>
      <p:sp>
        <p:nvSpPr>
          <p:cNvPr id="4" name="عنصر نائب لصورة الشريحة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EF916A9-6428-4BAD-A5D7-5B71EF54BCD8}" type="slidenum">
              <a:rPr lang="ar-IQ" smtClean="0"/>
              <a:t>‹#›</a:t>
            </a:fld>
            <a:endParaRPr lang="ar-IQ"/>
          </a:p>
        </p:txBody>
      </p:sp>
    </p:spTree>
    <p:extLst>
      <p:ext uri="{BB962C8B-B14F-4D97-AF65-F5344CB8AC3E}">
        <p14:creationId xmlns:p14="http://schemas.microsoft.com/office/powerpoint/2010/main" val="133707109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C9226B6E-6DAA-4AAC-834F-F43C3053A420}" type="datetimeFigureOut">
              <a:rPr lang="ar-IQ" smtClean="0"/>
              <a:pPr/>
              <a:t>02/04/1440</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3F1243E6-7D8D-4E7B-AA82-B31066D1307E}"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C9226B6E-6DAA-4AAC-834F-F43C3053A420}" type="datetimeFigureOut">
              <a:rPr lang="ar-IQ" smtClean="0"/>
              <a:pPr/>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F1243E6-7D8D-4E7B-AA82-B31066D1307E}"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C9226B6E-6DAA-4AAC-834F-F43C3053A420}" type="datetimeFigureOut">
              <a:rPr lang="ar-IQ" smtClean="0"/>
              <a:pPr/>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F1243E6-7D8D-4E7B-AA82-B31066D1307E}"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C9226B6E-6DAA-4AAC-834F-F43C3053A420}" type="datetimeFigureOut">
              <a:rPr lang="ar-IQ" smtClean="0"/>
              <a:pPr/>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F1243E6-7D8D-4E7B-AA82-B31066D1307E}"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C9226B6E-6DAA-4AAC-834F-F43C3053A420}" type="datetimeFigureOut">
              <a:rPr lang="ar-IQ" smtClean="0"/>
              <a:pPr/>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F1243E6-7D8D-4E7B-AA82-B31066D1307E}"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C9226B6E-6DAA-4AAC-834F-F43C3053A420}" type="datetimeFigureOut">
              <a:rPr lang="ar-IQ" smtClean="0"/>
              <a:pPr/>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F1243E6-7D8D-4E7B-AA82-B31066D1307E}"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6193384" y="1859782"/>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6193384"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C9226B6E-6DAA-4AAC-834F-F43C3053A420}" type="datetimeFigureOut">
              <a:rPr lang="ar-IQ" smtClean="0"/>
              <a:pPr/>
              <a:t>02/04/1440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F1243E6-7D8D-4E7B-AA82-B31066D1307E}"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C9226B6E-6DAA-4AAC-834F-F43C3053A420}" type="datetimeFigureOut">
              <a:rPr lang="ar-IQ" smtClean="0"/>
              <a:pPr/>
              <a:t>02/04/1440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F1243E6-7D8D-4E7B-AA82-B31066D1307E}"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26B6E-6DAA-4AAC-834F-F43C3053A420}" type="datetimeFigureOut">
              <a:rPr lang="ar-IQ" smtClean="0"/>
              <a:pPr/>
              <a:t>02/04/1440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F1243E6-7D8D-4E7B-AA82-B31066D1307E}"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C9226B6E-6DAA-4AAC-834F-F43C3053A420}" type="datetimeFigureOut">
              <a:rPr lang="ar-IQ" smtClean="0"/>
              <a:pPr/>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F1243E6-7D8D-4E7B-AA82-B31066D1307E}"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9"/>
            <a:ext cx="2950464"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C9226B6E-6DAA-4AAC-834F-F43C3053A420}" type="datetimeFigureOut">
              <a:rPr lang="ar-IQ" smtClean="0"/>
              <a:pPr/>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10769600" y="6356375"/>
            <a:ext cx="812800" cy="365125"/>
          </a:xfrm>
        </p:spPr>
        <p:txBody>
          <a:bodyPr/>
          <a:lstStyle/>
          <a:p>
            <a:fld id="{3F1243E6-7D8D-4E7B-AA82-B31066D1307E}" type="slidenum">
              <a:rPr lang="ar-IQ" smtClean="0"/>
              <a:pPr/>
              <a:t>‹#›</a:t>
            </a:fld>
            <a:endParaRPr lang="ar-IQ"/>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50"/>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609600" y="6356375"/>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9226B6E-6DAA-4AAC-834F-F43C3053A420}" type="datetimeFigureOut">
              <a:rPr lang="ar-IQ" smtClean="0"/>
              <a:pPr/>
              <a:t>02/04/1440</a:t>
            </a:fld>
            <a:endParaRPr lang="ar-IQ"/>
          </a:p>
        </p:txBody>
      </p:sp>
      <p:sp>
        <p:nvSpPr>
          <p:cNvPr id="22" name="Footer Placeholder 21"/>
          <p:cNvSpPr>
            <a:spLocks noGrp="1"/>
          </p:cNvSpPr>
          <p:nvPr>
            <p:ph type="ftr" sz="quarter" idx="3"/>
          </p:nvPr>
        </p:nvSpPr>
        <p:spPr>
          <a:xfrm>
            <a:off x="3556000" y="6356375"/>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10566400" y="6356375"/>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F1243E6-7D8D-4E7B-AA82-B31066D1307E}" type="slidenum">
              <a:rPr lang="ar-IQ" smtClean="0"/>
              <a:pPr/>
              <a:t>‹#›</a:t>
            </a:fld>
            <a:endParaRPr lang="ar-IQ"/>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AutoShape 3"/>
          <p:cNvSpPr>
            <a:spLocks noChangeArrowheads="1"/>
          </p:cNvSpPr>
          <p:nvPr/>
        </p:nvSpPr>
        <p:spPr bwMode="auto">
          <a:xfrm>
            <a:off x="888641" y="373487"/>
            <a:ext cx="10315979" cy="2240924"/>
          </a:xfrm>
          <a:prstGeom prst="flowChartAlternateProcess">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w="9525">
            <a:solidFill>
              <a:schemeClr val="tx1"/>
            </a:solidFill>
            <a:miter lim="800000"/>
            <a:headEnd/>
            <a:tailEnd/>
          </a:ln>
          <a:effectLst/>
        </p:spPr>
        <p:txBody>
          <a:bodyPr wrap="none" anchor="ctr"/>
          <a:lstStyle/>
          <a:p>
            <a:pPr algn="ctr" rtl="1" eaLnBrk="1" hangingPunct="1">
              <a:defRPr/>
            </a:pPr>
            <a:r>
              <a:rPr lang="ar-IQ" sz="7200" b="1" dirty="0" smtClean="0">
                <a:solidFill>
                  <a:srgbClr val="FF0000"/>
                </a:solidFill>
                <a:effectLst>
                  <a:outerShdw blurRad="38100" dist="38100" dir="2700000" algn="tl">
                    <a:srgbClr val="000000"/>
                  </a:outerShdw>
                </a:effectLst>
              </a:rPr>
              <a:t>التنسيق والتوجيه في المجال</a:t>
            </a:r>
          </a:p>
          <a:p>
            <a:pPr algn="ctr" rtl="1" eaLnBrk="1" hangingPunct="1">
              <a:defRPr/>
            </a:pPr>
            <a:r>
              <a:rPr lang="ar-IQ" sz="7200" b="1" dirty="0" smtClean="0">
                <a:solidFill>
                  <a:srgbClr val="FF0000"/>
                </a:solidFill>
                <a:effectLst>
                  <a:outerShdw blurRad="38100" dist="38100" dir="2700000" algn="tl">
                    <a:srgbClr val="000000"/>
                  </a:outerShdw>
                </a:effectLst>
              </a:rPr>
              <a:t> </a:t>
            </a:r>
            <a:r>
              <a:rPr lang="ar-IQ" sz="7200" b="1" dirty="0" smtClean="0">
                <a:solidFill>
                  <a:srgbClr val="FF0000"/>
                </a:solidFill>
                <a:effectLst>
                  <a:outerShdw blurRad="38100" dist="38100" dir="2700000" algn="tl">
                    <a:srgbClr val="000000"/>
                  </a:outerShdw>
                </a:effectLst>
              </a:rPr>
              <a:t>الرياضية </a:t>
            </a:r>
          </a:p>
        </p:txBody>
      </p:sp>
      <p:sp>
        <p:nvSpPr>
          <p:cNvPr id="5" name="عنوان فرعي 2"/>
          <p:cNvSpPr>
            <a:spLocks noGrp="1"/>
          </p:cNvSpPr>
          <p:nvPr>
            <p:ph type="subTitle" idx="1"/>
          </p:nvPr>
        </p:nvSpPr>
        <p:spPr>
          <a:xfrm>
            <a:off x="2135560" y="2996952"/>
            <a:ext cx="7664896" cy="2376264"/>
          </a:xfrm>
          <a:solidFill>
            <a:srgbClr val="FFFF00"/>
          </a:solidFill>
          <a:ln>
            <a:miter lim="800000"/>
            <a:headEnd/>
            <a:tailEnd/>
          </a:ln>
        </p:spPr>
        <p:style>
          <a:lnRef idx="0">
            <a:schemeClr val="accent6"/>
          </a:lnRef>
          <a:fillRef idx="3">
            <a:schemeClr val="accent6"/>
          </a:fillRef>
          <a:effectRef idx="3">
            <a:schemeClr val="accent6"/>
          </a:effectRef>
          <a:fontRef idx="minor">
            <a:schemeClr val="lt1"/>
          </a:fontRef>
        </p:style>
        <p:txBody>
          <a:bodyPr rtlCol="1">
            <a:normAutofit/>
          </a:bodyPr>
          <a:lstStyle/>
          <a:p>
            <a:pPr algn="ctr">
              <a:defRPr/>
            </a:pPr>
            <a:r>
              <a:rPr lang="ar-IQ" sz="4800" b="1" dirty="0">
                <a:solidFill>
                  <a:srgbClr val="002060"/>
                </a:solidFill>
                <a:ea typeface="Majalla UI"/>
                <a:cs typeface="Majalla UI"/>
              </a:rPr>
              <a:t>الأستاذ </a:t>
            </a:r>
            <a:r>
              <a:rPr lang="ar-IQ" sz="4800" b="1" dirty="0" smtClean="0">
                <a:solidFill>
                  <a:srgbClr val="002060"/>
                </a:solidFill>
                <a:ea typeface="Majalla UI"/>
                <a:cs typeface="Majalla UI"/>
              </a:rPr>
              <a:t>الدكتور </a:t>
            </a:r>
            <a:endParaRPr lang="ar-IQ" sz="4800" b="1" dirty="0">
              <a:solidFill>
                <a:srgbClr val="002060"/>
              </a:solidFill>
              <a:ea typeface="Majalla UI"/>
              <a:cs typeface="Majalla UI"/>
            </a:endParaRPr>
          </a:p>
          <a:p>
            <a:pPr algn="ctr">
              <a:defRPr/>
            </a:pPr>
            <a:r>
              <a:rPr lang="ar-IQ" sz="4800" b="1" dirty="0">
                <a:solidFill>
                  <a:srgbClr val="002060"/>
                </a:solidFill>
                <a:ea typeface="Majalla UI"/>
                <a:cs typeface="Majalla UI"/>
              </a:rPr>
              <a:t>عبد الحليم جبر نزال </a:t>
            </a:r>
          </a:p>
          <a:p>
            <a:pPr algn="ctr">
              <a:defRPr/>
            </a:pPr>
            <a:r>
              <a:rPr lang="ar-IQ" sz="2600" b="1" dirty="0">
                <a:solidFill>
                  <a:srgbClr val="002060"/>
                </a:solidFill>
                <a:ea typeface="Majalla UI"/>
                <a:cs typeface="Majalla UI"/>
              </a:rPr>
              <a:t>أستاذ الإدارة والتنظيم – جامعة البصرة –كلية التربية الرياضية </a:t>
            </a:r>
          </a:p>
        </p:txBody>
      </p:sp>
      <p:sp>
        <p:nvSpPr>
          <p:cNvPr id="14341" name="Rectangle 7"/>
          <p:cNvSpPr>
            <a:spLocks noChangeArrowheads="1"/>
          </p:cNvSpPr>
          <p:nvPr/>
        </p:nvSpPr>
        <p:spPr bwMode="auto">
          <a:xfrm>
            <a:off x="2819407" y="5516576"/>
            <a:ext cx="6661151"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spAutoFit/>
          </a:bodyPr>
          <a:lstStyle>
            <a:lvl1pPr>
              <a:defRPr sz="3400">
                <a:solidFill>
                  <a:schemeClr val="tx1"/>
                </a:solidFill>
                <a:latin typeface="Arial" panose="020B0604020202020204" pitchFamily="34" charset="0"/>
                <a:cs typeface="Arial" panose="020B0604020202020204" pitchFamily="34" charset="0"/>
              </a:defRPr>
            </a:lvl1pPr>
            <a:lvl2pPr marL="742950" indent="-285750">
              <a:defRPr sz="3400">
                <a:solidFill>
                  <a:schemeClr val="tx1"/>
                </a:solidFill>
                <a:latin typeface="Arial" panose="020B0604020202020204" pitchFamily="34" charset="0"/>
                <a:cs typeface="Arial" panose="020B0604020202020204" pitchFamily="34" charset="0"/>
              </a:defRPr>
            </a:lvl2pPr>
            <a:lvl3pPr marL="1143000" indent="-228600">
              <a:defRPr sz="3400">
                <a:solidFill>
                  <a:schemeClr val="tx1"/>
                </a:solidFill>
                <a:latin typeface="Arial" panose="020B0604020202020204" pitchFamily="34" charset="0"/>
                <a:cs typeface="Arial" panose="020B0604020202020204" pitchFamily="34" charset="0"/>
              </a:defRPr>
            </a:lvl3pPr>
            <a:lvl4pPr marL="1600200" indent="-228600">
              <a:defRPr sz="3400">
                <a:solidFill>
                  <a:schemeClr val="tx1"/>
                </a:solidFill>
                <a:latin typeface="Arial" panose="020B0604020202020204" pitchFamily="34" charset="0"/>
                <a:cs typeface="Arial" panose="020B0604020202020204" pitchFamily="34" charset="0"/>
              </a:defRPr>
            </a:lvl4pPr>
            <a:lvl5pPr marL="2057400" indent="-228600">
              <a:defRPr sz="3400">
                <a:solidFill>
                  <a:schemeClr val="tx1"/>
                </a:solidFill>
                <a:latin typeface="Arial" panose="020B0604020202020204" pitchFamily="34" charset="0"/>
                <a:cs typeface="Arial" panose="020B0604020202020204" pitchFamily="34" charset="0"/>
              </a:defRPr>
            </a:lvl5pPr>
            <a:lvl6pPr marL="2514600" indent="-228600" rtl="0" eaLnBrk="0" fontAlgn="base" hangingPunct="0">
              <a:spcBef>
                <a:spcPct val="0"/>
              </a:spcBef>
              <a:spcAft>
                <a:spcPct val="0"/>
              </a:spcAft>
              <a:defRPr sz="3400">
                <a:solidFill>
                  <a:schemeClr val="tx1"/>
                </a:solidFill>
                <a:latin typeface="Arial" panose="020B0604020202020204" pitchFamily="34" charset="0"/>
                <a:cs typeface="Arial" panose="020B0604020202020204" pitchFamily="34" charset="0"/>
              </a:defRPr>
            </a:lvl6pPr>
            <a:lvl7pPr marL="2971800" indent="-228600" rtl="0" eaLnBrk="0" fontAlgn="base" hangingPunct="0">
              <a:spcBef>
                <a:spcPct val="0"/>
              </a:spcBef>
              <a:spcAft>
                <a:spcPct val="0"/>
              </a:spcAft>
              <a:defRPr sz="3400">
                <a:solidFill>
                  <a:schemeClr val="tx1"/>
                </a:solidFill>
                <a:latin typeface="Arial" panose="020B0604020202020204" pitchFamily="34" charset="0"/>
                <a:cs typeface="Arial" panose="020B0604020202020204" pitchFamily="34" charset="0"/>
              </a:defRPr>
            </a:lvl7pPr>
            <a:lvl8pPr marL="3429000" indent="-228600" rtl="0" eaLnBrk="0" fontAlgn="base" hangingPunct="0">
              <a:spcBef>
                <a:spcPct val="0"/>
              </a:spcBef>
              <a:spcAft>
                <a:spcPct val="0"/>
              </a:spcAft>
              <a:defRPr sz="3400">
                <a:solidFill>
                  <a:schemeClr val="tx1"/>
                </a:solidFill>
                <a:latin typeface="Arial" panose="020B0604020202020204" pitchFamily="34" charset="0"/>
                <a:cs typeface="Arial" panose="020B0604020202020204" pitchFamily="34" charset="0"/>
              </a:defRPr>
            </a:lvl8pPr>
            <a:lvl9pPr marL="3886200" indent="-228600" rtl="0" eaLnBrk="0" fontAlgn="base" hangingPunct="0">
              <a:spcBef>
                <a:spcPct val="0"/>
              </a:spcBef>
              <a:spcAft>
                <a:spcPct val="0"/>
              </a:spcAft>
              <a:defRPr sz="3400">
                <a:solidFill>
                  <a:schemeClr val="tx1"/>
                </a:solidFill>
                <a:latin typeface="Arial" panose="020B0604020202020204" pitchFamily="34" charset="0"/>
                <a:cs typeface="Arial" panose="020B0604020202020204" pitchFamily="34" charset="0"/>
              </a:defRPr>
            </a:lvl9pPr>
          </a:lstStyle>
          <a:p>
            <a:pPr rtl="1"/>
            <a:r>
              <a:rPr lang="ar-SA" sz="1800" b="1" dirty="0">
                <a:solidFill>
                  <a:srgbClr val="FF0000"/>
                </a:solidFill>
                <a:cs typeface="Times New Roman" panose="02020603050405020304" pitchFamily="18" charset="0"/>
              </a:rPr>
              <a:t>البريد الالكتروني: </a:t>
            </a:r>
            <a:r>
              <a:rPr lang="en-US" sz="1800" b="1" dirty="0">
                <a:solidFill>
                  <a:srgbClr val="FF0000"/>
                </a:solidFill>
                <a:cs typeface="Times New Roman" panose="02020603050405020304" pitchFamily="18" charset="0"/>
              </a:rPr>
              <a:t>dr.haleemnazzal@ymail.com</a:t>
            </a:r>
          </a:p>
          <a:p>
            <a:pPr rtl="1"/>
            <a:r>
              <a:rPr lang="ar-IQ" sz="1800" b="1" dirty="0">
                <a:solidFill>
                  <a:srgbClr val="FF0000"/>
                </a:solidFill>
                <a:cs typeface="Times New Roman" panose="02020603050405020304" pitchFamily="18" charset="0"/>
              </a:rPr>
              <a:t>موبايل</a:t>
            </a:r>
            <a:r>
              <a:rPr lang="en-US" sz="1800" b="1" dirty="0">
                <a:solidFill>
                  <a:srgbClr val="FF0000"/>
                </a:solidFill>
                <a:cs typeface="Times New Roman" panose="02020603050405020304" pitchFamily="18" charset="0"/>
              </a:rPr>
              <a:t>    07801040602--  07710807111 :  </a:t>
            </a:r>
            <a:endParaRPr lang="en-US" sz="4000" dirty="0">
              <a:solidFill>
                <a:srgbClr val="FF0000"/>
              </a:solidFill>
            </a:endParaRPr>
          </a:p>
        </p:txBody>
      </p:sp>
    </p:spTree>
    <p:extLst>
      <p:ext uri="{BB962C8B-B14F-4D97-AF65-F5344CB8AC3E}">
        <p14:creationId xmlns:p14="http://schemas.microsoft.com/office/powerpoint/2010/main" val="35134449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53142" y="1169687"/>
            <a:ext cx="10398035" cy="353943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SA" sz="2800" b="1" i="0" u="none" strike="noStrike" kern="1200" cap="none" spc="0" normalizeH="0" baseline="0" noProof="0" dirty="0">
              <a:ln>
                <a:noFill/>
              </a:ln>
              <a:solidFill>
                <a:prstClr val="black"/>
              </a:solidFill>
              <a:effectLst/>
              <a:uLnTx/>
              <a:uFillTx/>
              <a:latin typeface="Constantia"/>
              <a:ea typeface="+mn-ea"/>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2800" b="1" i="0" u="none" strike="noStrike" kern="1200" cap="none" spc="0" normalizeH="0" baseline="0" noProof="0" dirty="0">
                <a:ln>
                  <a:noFill/>
                </a:ln>
                <a:solidFill>
                  <a:prstClr val="black"/>
                </a:solidFill>
                <a:effectLst/>
                <a:uLnTx/>
                <a:uFillTx/>
                <a:latin typeface="Constantia"/>
                <a:ea typeface="+mn-ea"/>
              </a:rPr>
              <a:t>انواع التنسيق</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2800" b="1" i="0" u="none" strike="noStrike" kern="1200" cap="none" spc="0" normalizeH="0" baseline="0" noProof="0" dirty="0">
                <a:ln>
                  <a:noFill/>
                </a:ln>
                <a:solidFill>
                  <a:prstClr val="black"/>
                </a:solidFill>
                <a:effectLst/>
                <a:uLnTx/>
                <a:uFillTx/>
                <a:latin typeface="Constantia"/>
                <a:ea typeface="+mn-ea"/>
              </a:rPr>
              <a:t>•	التنسيق الداخلي والخارجي.</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2800" b="1" i="0" u="none" strike="noStrike" kern="1200" cap="none" spc="0" normalizeH="0" baseline="0" noProof="0" dirty="0">
                <a:ln>
                  <a:noFill/>
                </a:ln>
                <a:solidFill>
                  <a:prstClr val="black"/>
                </a:solidFill>
                <a:effectLst/>
                <a:uLnTx/>
                <a:uFillTx/>
                <a:latin typeface="Constantia"/>
                <a:ea typeface="+mn-ea"/>
              </a:rPr>
              <a:t>•	التنسيق الرأسي و الأفقي.</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2800" b="1" i="0" u="none" strike="noStrike" kern="1200" cap="none" spc="0" normalizeH="0" baseline="0" noProof="0" dirty="0">
                <a:ln>
                  <a:noFill/>
                </a:ln>
                <a:solidFill>
                  <a:prstClr val="black"/>
                </a:solidFill>
                <a:effectLst/>
                <a:uLnTx/>
                <a:uFillTx/>
                <a:latin typeface="Constantia"/>
                <a:ea typeface="+mn-ea"/>
              </a:rPr>
              <a:t>•	التنسيق على مستوى الفرد و الجماعة.</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2800" b="1" i="0" u="none" strike="noStrike" kern="1200" cap="none" spc="0" normalizeH="0" baseline="0" noProof="0" dirty="0">
                <a:ln>
                  <a:noFill/>
                </a:ln>
                <a:solidFill>
                  <a:prstClr val="black"/>
                </a:solidFill>
                <a:effectLst/>
                <a:uLnTx/>
                <a:uFillTx/>
                <a:latin typeface="Constantia"/>
                <a:ea typeface="+mn-ea"/>
              </a:rPr>
              <a:t>•	التنسيق الزمني: ( إيجاد توافق زمني بين مختلف الأنشطة).</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2800" b="1" i="0" u="none" strike="noStrike" kern="1200" cap="none" spc="0" normalizeH="0" baseline="0" noProof="0" dirty="0">
                <a:ln>
                  <a:noFill/>
                </a:ln>
                <a:solidFill>
                  <a:prstClr val="black"/>
                </a:solidFill>
                <a:effectLst/>
                <a:uLnTx/>
                <a:uFillTx/>
                <a:latin typeface="Constantia"/>
                <a:ea typeface="+mn-ea"/>
              </a:rPr>
              <a:t>•	التنسيق و الاتصال: (من أعلى إلى أسفل, من أسفل إلى أعلى, الاتصال الأفقي.</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SA" sz="2800" b="1" i="0" u="none" strike="noStrike" kern="1200" cap="none" spc="0" normalizeH="0" baseline="0" noProof="0" dirty="0">
              <a:ln>
                <a:noFill/>
              </a:ln>
              <a:solidFill>
                <a:prstClr val="black"/>
              </a:solidFill>
              <a:effectLst/>
              <a:uLnTx/>
              <a:uFillTx/>
              <a:latin typeface="Constantia"/>
              <a:ea typeface="+mn-ea"/>
            </a:endParaRPr>
          </a:p>
        </p:txBody>
      </p:sp>
    </p:spTree>
    <p:extLst>
      <p:ext uri="{BB962C8B-B14F-4D97-AF65-F5344CB8AC3E}">
        <p14:creationId xmlns:p14="http://schemas.microsoft.com/office/powerpoint/2010/main" val="4207649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27463" y="908434"/>
            <a:ext cx="10816045" cy="5632311"/>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600" b="1" i="0" u="none" strike="noStrike" kern="1200" cap="none" spc="0" normalizeH="0" baseline="0" noProof="0" dirty="0">
                <a:ln>
                  <a:noFill/>
                </a:ln>
                <a:solidFill>
                  <a:prstClr val="white"/>
                </a:solidFill>
                <a:effectLst/>
                <a:uLnTx/>
                <a:uFillTx/>
                <a:latin typeface="Constantia"/>
                <a:ea typeface="+mn-ea"/>
              </a:rPr>
              <a:t>مفهوم التوجيه:</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600" b="1" i="0" u="none" strike="noStrike" kern="1200" cap="none" spc="0" normalizeH="0" baseline="0" noProof="0" dirty="0">
                <a:ln>
                  <a:noFill/>
                </a:ln>
                <a:solidFill>
                  <a:prstClr val="white"/>
                </a:solidFill>
                <a:effectLst/>
                <a:uLnTx/>
                <a:uFillTx/>
                <a:latin typeface="Constantia"/>
                <a:ea typeface="+mn-ea"/>
              </a:rPr>
              <a:t>ان ممارسة وظائف التخطيط والتنظيم لا تعني اكثر من تجهيز المشروع واعداده فهي وظائف تمهيدية ثم تأتي وظيفة التوجيه  </a:t>
            </a:r>
            <a:r>
              <a:rPr kumimoji="0" lang="en-US" sz="3600" b="1" i="0" u="none" strike="noStrike" kern="1200" cap="none" spc="0" normalizeH="0" baseline="0" noProof="0" dirty="0">
                <a:ln>
                  <a:noFill/>
                </a:ln>
                <a:solidFill>
                  <a:prstClr val="white"/>
                </a:solidFill>
                <a:effectLst/>
                <a:uLnTx/>
                <a:uFillTx/>
                <a:latin typeface="Constantia"/>
                <a:ea typeface="+mn-ea"/>
                <a:cs typeface="+mn-cs"/>
              </a:rPr>
              <a:t>Direction </a:t>
            </a:r>
            <a:r>
              <a:rPr kumimoji="0" lang="ar-SA" sz="3600" b="1" i="0" u="none" strike="noStrike" kern="1200" cap="none" spc="0" normalizeH="0" baseline="0" noProof="0" dirty="0">
                <a:ln>
                  <a:noFill/>
                </a:ln>
                <a:solidFill>
                  <a:prstClr val="white"/>
                </a:solidFill>
                <a:effectLst/>
                <a:uLnTx/>
                <a:uFillTx/>
                <a:latin typeface="Constantia"/>
                <a:ea typeface="+mn-ea"/>
              </a:rPr>
              <a:t>فتعني بعث الحياة في المشروع وذلك بقيادة الافراد وتوجيههم في مراحل تحقيق الاهداف واصدار التعليمات اليهم والاشراف عليهم في اداء اعمالهم وتعهدهم ورفع روحهم المعنوية وبث روح الفريق فيهم وترغيبهم  في العمل اذ عن طريقهم ستتحقق النتائج وضرب المثل لهم في التفكير والتصرفات ويمارس التوجيه الفعال في ضوء فهم طبيعة السلوك البشري </a:t>
            </a:r>
            <a:r>
              <a:rPr kumimoji="0" lang="en-US" sz="3600" b="1" i="0" u="none" strike="noStrike" kern="1200" cap="none" spc="0" normalizeH="0" baseline="0" noProof="0" dirty="0">
                <a:ln>
                  <a:noFill/>
                </a:ln>
                <a:solidFill>
                  <a:prstClr val="white"/>
                </a:solidFill>
                <a:effectLst/>
                <a:uLnTx/>
                <a:uFillTx/>
                <a:latin typeface="Constantia"/>
                <a:ea typeface="+mn-ea"/>
                <a:cs typeface="+mn-cs"/>
              </a:rPr>
              <a:t>Human Behavior </a:t>
            </a:r>
            <a:r>
              <a:rPr kumimoji="0" lang="ar-SA" sz="3600" b="1" i="0" u="none" strike="noStrike" kern="1200" cap="none" spc="0" normalizeH="0" baseline="0" noProof="0" dirty="0">
                <a:ln>
                  <a:noFill/>
                </a:ln>
                <a:solidFill>
                  <a:prstClr val="white"/>
                </a:solidFill>
                <a:effectLst/>
                <a:uLnTx/>
                <a:uFillTx/>
                <a:latin typeface="Constantia"/>
                <a:ea typeface="+mn-ea"/>
              </a:rPr>
              <a:t>ومحاولة توجيه هذا السلوك الوجهة المرغوبة .</a:t>
            </a:r>
          </a:p>
        </p:txBody>
      </p:sp>
    </p:spTree>
    <p:extLst>
      <p:ext uri="{BB962C8B-B14F-4D97-AF65-F5344CB8AC3E}">
        <p14:creationId xmlns:p14="http://schemas.microsoft.com/office/powerpoint/2010/main" val="3367461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96389" y="1564252"/>
            <a:ext cx="11325497" cy="452431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600" b="1" i="0" u="none" strike="noStrike" kern="1200" cap="none" spc="0" normalizeH="0" baseline="0" noProof="0" dirty="0">
                <a:ln>
                  <a:noFill/>
                </a:ln>
                <a:solidFill>
                  <a:prstClr val="black"/>
                </a:solidFill>
                <a:effectLst/>
                <a:uLnTx/>
                <a:uFillTx/>
                <a:latin typeface="Constantia"/>
                <a:ea typeface="+mn-ea"/>
              </a:rPr>
              <a:t>التوجيه هو إحدى وظائف الإدارة، وأحد مكونات العملية الإدارية ويتضمن الكيفية والأسس التي يمكن للمدير في أي مستوى إداري أن يتبعها في توجيه عمل مرؤوسيه بشكل جيد وباتجاه الأهداف المطلوبة في ظل تحقيقه التعاون بينهم وجعلهم يحبونه ويطيعون أوامره وتعليماته عن رغبة واقتناع، وتوفير الحوافز المناسبة ليبذلوا جهودهم، وجعلهم يشعرون بحب العمل والانتماء إلى المنظمة، وعليه فالتوجيه يسعى إلى توفير بيئة عمل نفسية ومادية مناسبة، فهو عمل مستمر طالما أن العمل في حالة تنفيذ، فالتوجيه الجيد إذن دعامة أساسية لنجاح التخطيط .</a:t>
            </a:r>
          </a:p>
        </p:txBody>
      </p:sp>
    </p:spTree>
    <p:extLst>
      <p:ext uri="{BB962C8B-B14F-4D97-AF65-F5344CB8AC3E}">
        <p14:creationId xmlns:p14="http://schemas.microsoft.com/office/powerpoint/2010/main" val="1982373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75211" y="1856827"/>
            <a:ext cx="10763795" cy="4031873"/>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200" b="1" i="0" u="none" strike="noStrike" kern="1200" cap="none" spc="0" normalizeH="0" baseline="0" noProof="0" dirty="0">
                <a:ln>
                  <a:noFill/>
                </a:ln>
                <a:solidFill>
                  <a:prstClr val="black"/>
                </a:solidFill>
                <a:effectLst/>
                <a:uLnTx/>
                <a:uFillTx/>
                <a:latin typeface="Constantia"/>
                <a:ea typeface="+mn-ea"/>
              </a:rPr>
              <a:t>وهكذا نجد أن التوجيه وظيفة إدارية تعني دفع المشروع للسير بخطى ثابتة نحو تحقيقه الأهداف، والمشروع يتكون في الحقيقة من مجموعة من الأفراد تتعاون لتحقيق هدف مشترك تحت توجيه قيادة معينة ويعني إصدار التعليمات والتوجيهات من الرؤساء إلى المرؤوسين لبدء العمل ولكيفية إنجازه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200" b="1" i="0" u="none" strike="noStrike" kern="1200" cap="none" spc="0" normalizeH="0" baseline="0" noProof="0" dirty="0">
                <a:ln>
                  <a:noFill/>
                </a:ln>
                <a:solidFill>
                  <a:prstClr val="black"/>
                </a:solidFill>
                <a:effectLst/>
                <a:uLnTx/>
                <a:uFillTx/>
                <a:latin typeface="Constantia"/>
                <a:ea typeface="+mn-ea"/>
              </a:rPr>
              <a:t>وحيث إن عملية التوجيه تتعلق بتفاعل الرئيس مع المرؤوسين، فإن على الرئيس أن يتعرف على شخصية العاملين معه، ويعرف كيف يعاملهم بالطريقة المناسبة. ويأتي ذلك عن طريق عملية الاتصال التي يجب تنميتها عند المدراء حتى يستطيعوا جعل الأفراد يحققون أهداف المؤسسة.</a:t>
            </a:r>
          </a:p>
        </p:txBody>
      </p:sp>
    </p:spTree>
    <p:extLst>
      <p:ext uri="{BB962C8B-B14F-4D97-AF65-F5344CB8AC3E}">
        <p14:creationId xmlns:p14="http://schemas.microsoft.com/office/powerpoint/2010/main" val="2307419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3954" y="1582507"/>
            <a:ext cx="10737669" cy="4031873"/>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200" b="1" i="0" u="none" strike="noStrike" kern="1200" cap="none" spc="0" normalizeH="0" baseline="0" noProof="0" dirty="0">
                <a:ln>
                  <a:noFill/>
                </a:ln>
                <a:solidFill>
                  <a:prstClr val="black"/>
                </a:solidFill>
                <a:effectLst/>
                <a:uLnTx/>
                <a:uFillTx/>
                <a:latin typeface="Constantia"/>
                <a:ea typeface="+mn-ea"/>
              </a:rPr>
              <a:t>التوجيه الرياضي وهو أحد أنواع التوجيه الأكثر ارتباطا بمجال التربية الرياضية فالمربي الرياضي يستطيع أن يسهم إسهاما كبيرا في عمليات التوجيه التربوي.</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200" b="1" i="0" u="none" strike="noStrike" kern="1200" cap="none" spc="0" normalizeH="0" baseline="0" noProof="0" dirty="0">
                <a:ln>
                  <a:noFill/>
                </a:ln>
                <a:solidFill>
                  <a:prstClr val="black"/>
                </a:solidFill>
                <a:effectLst/>
                <a:uLnTx/>
                <a:uFillTx/>
                <a:latin typeface="Constantia"/>
                <a:ea typeface="+mn-ea"/>
              </a:rPr>
              <a:t>الشروط الواجب توفرها في عملية التوجيه الصحيحة:</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200" b="1" i="0" u="none" strike="noStrike" kern="1200" cap="none" spc="0" normalizeH="0" baseline="0" noProof="0" dirty="0">
                <a:ln>
                  <a:noFill/>
                </a:ln>
                <a:solidFill>
                  <a:prstClr val="black"/>
                </a:solidFill>
                <a:effectLst/>
                <a:uLnTx/>
                <a:uFillTx/>
                <a:latin typeface="Constantia"/>
                <a:ea typeface="+mn-ea"/>
              </a:rPr>
              <a:t>1 . الوضوح: بالنسبة للتعليمات الصادرة. بحيث يتأكد الرئيس من</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200" b="1" i="0" u="none" strike="noStrike" kern="1200" cap="none" spc="0" normalizeH="0" baseline="0" noProof="0" dirty="0">
                <a:ln>
                  <a:noFill/>
                </a:ln>
                <a:solidFill>
                  <a:prstClr val="black"/>
                </a:solidFill>
                <a:effectLst/>
                <a:uLnTx/>
                <a:uFillTx/>
                <a:latin typeface="Constantia"/>
                <a:ea typeface="+mn-ea"/>
              </a:rPr>
              <a:t>فهم التعليمات من قبل المرؤوسين.</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200" b="1" i="0" u="none" strike="noStrike" kern="1200" cap="none" spc="0" normalizeH="0" baseline="0" noProof="0" dirty="0">
                <a:ln>
                  <a:noFill/>
                </a:ln>
                <a:solidFill>
                  <a:prstClr val="black"/>
                </a:solidFill>
                <a:effectLst/>
                <a:uLnTx/>
                <a:uFillTx/>
                <a:latin typeface="Constantia"/>
                <a:ea typeface="+mn-ea"/>
              </a:rPr>
              <a:t>2 . الكمال: بحيث تكون التعليمات كاملة.</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200" b="1" i="0" u="none" strike="noStrike" kern="1200" cap="none" spc="0" normalizeH="0" baseline="0" noProof="0" dirty="0">
                <a:ln>
                  <a:noFill/>
                </a:ln>
                <a:solidFill>
                  <a:prstClr val="black"/>
                </a:solidFill>
                <a:effectLst/>
                <a:uLnTx/>
                <a:uFillTx/>
                <a:latin typeface="Constantia"/>
                <a:ea typeface="+mn-ea"/>
              </a:rPr>
              <a:t>3 . أن تكون التعليمات ممكنة التنفيذ وحسب طاقة المرؤوسين.</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200" b="1" i="0" u="none" strike="noStrike" kern="1200" cap="none" spc="0" normalizeH="0" baseline="0" noProof="0" dirty="0">
                <a:ln>
                  <a:noFill/>
                </a:ln>
                <a:solidFill>
                  <a:prstClr val="black"/>
                </a:solidFill>
                <a:effectLst/>
                <a:uLnTx/>
                <a:uFillTx/>
                <a:latin typeface="Constantia"/>
                <a:ea typeface="+mn-ea"/>
              </a:rPr>
              <a:t>4 . أن تكون التعليمات والتوجيهات مكتوبة ما أمكن.</a:t>
            </a:r>
          </a:p>
        </p:txBody>
      </p:sp>
    </p:spTree>
    <p:extLst>
      <p:ext uri="{BB962C8B-B14F-4D97-AF65-F5344CB8AC3E}">
        <p14:creationId xmlns:p14="http://schemas.microsoft.com/office/powerpoint/2010/main" val="3195974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71600" y="1451878"/>
            <a:ext cx="10332719" cy="4524315"/>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600" b="0" i="0" u="none" strike="noStrike" kern="1200" cap="none" spc="0" normalizeH="0" baseline="0" noProof="0" dirty="0">
                <a:ln>
                  <a:noFill/>
                </a:ln>
                <a:solidFill>
                  <a:prstClr val="white"/>
                </a:solidFill>
                <a:effectLst/>
                <a:uLnTx/>
                <a:uFillTx/>
                <a:latin typeface="Constantia"/>
                <a:ea typeface="+mn-ea"/>
              </a:rPr>
              <a:t>أسس ومبادئ التوجيه الرياضي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600" b="0" i="0" u="none" strike="noStrike" kern="1200" cap="none" spc="0" normalizeH="0" baseline="0" noProof="0" dirty="0">
                <a:ln>
                  <a:noFill/>
                </a:ln>
                <a:solidFill>
                  <a:prstClr val="white"/>
                </a:solidFill>
                <a:effectLst/>
                <a:uLnTx/>
                <a:uFillTx/>
                <a:latin typeface="Constantia"/>
                <a:ea typeface="+mn-ea"/>
              </a:rPr>
              <a:t>من أهم هذه الأسس و المبادئ ما يلي:</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600" b="0" i="0" u="none" strike="noStrike" kern="1200" cap="none" spc="0" normalizeH="0" baseline="0" noProof="0" dirty="0">
                <a:ln>
                  <a:noFill/>
                </a:ln>
                <a:solidFill>
                  <a:prstClr val="white"/>
                </a:solidFill>
                <a:effectLst/>
                <a:uLnTx/>
                <a:uFillTx/>
                <a:latin typeface="Constantia"/>
                <a:ea typeface="+mn-ea"/>
              </a:rPr>
              <a:t>1 . مبدأ استعداد الفرد للتوجيه.</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600" b="0" i="0" u="none" strike="noStrike" kern="1200" cap="none" spc="0" normalizeH="0" baseline="0" noProof="0" dirty="0">
                <a:ln>
                  <a:noFill/>
                </a:ln>
                <a:solidFill>
                  <a:prstClr val="white"/>
                </a:solidFill>
                <a:effectLst/>
                <a:uLnTx/>
                <a:uFillTx/>
                <a:latin typeface="Constantia"/>
                <a:ea typeface="+mn-ea"/>
              </a:rPr>
              <a:t>2 . مبدأ حق الفرد في تقرير مصيره بنفسه.</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600" b="0" i="0" u="none" strike="noStrike" kern="1200" cap="none" spc="0" normalizeH="0" baseline="0" noProof="0" dirty="0">
                <a:ln>
                  <a:noFill/>
                </a:ln>
                <a:solidFill>
                  <a:prstClr val="white"/>
                </a:solidFill>
                <a:effectLst/>
                <a:uLnTx/>
                <a:uFillTx/>
                <a:latin typeface="Constantia"/>
                <a:ea typeface="+mn-ea"/>
              </a:rPr>
              <a:t>3 . مبدأ تقبل العميل.</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600" b="0" i="0" u="none" strike="noStrike" kern="1200" cap="none" spc="0" normalizeH="0" baseline="0" noProof="0" dirty="0">
                <a:ln>
                  <a:noFill/>
                </a:ln>
                <a:solidFill>
                  <a:prstClr val="white"/>
                </a:solidFill>
                <a:effectLst/>
                <a:uLnTx/>
                <a:uFillTx/>
                <a:latin typeface="Constantia"/>
                <a:ea typeface="+mn-ea"/>
              </a:rPr>
              <a:t>4 . مبدأ اعتبار التوجيه عملية تعلم.</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600" b="0" i="0" u="none" strike="noStrike" kern="1200" cap="none" spc="0" normalizeH="0" baseline="0" noProof="0" dirty="0">
                <a:ln>
                  <a:noFill/>
                </a:ln>
                <a:solidFill>
                  <a:prstClr val="white"/>
                </a:solidFill>
                <a:effectLst/>
                <a:uLnTx/>
                <a:uFillTx/>
                <a:latin typeface="Constantia"/>
                <a:ea typeface="+mn-ea"/>
              </a:rPr>
              <a:t>5 . مبدأ الاهتمام بالفرد لعضو في جماعة.</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600" b="0" i="0" u="none" strike="noStrike" kern="1200" cap="none" spc="0" normalizeH="0" baseline="0" noProof="0" dirty="0">
                <a:ln>
                  <a:noFill/>
                </a:ln>
                <a:solidFill>
                  <a:prstClr val="white"/>
                </a:solidFill>
                <a:effectLst/>
                <a:uLnTx/>
                <a:uFillTx/>
                <a:latin typeface="Constantia"/>
                <a:ea typeface="+mn-ea"/>
              </a:rPr>
              <a:t>6 . مبدأ استمرارية التوجيه.</a:t>
            </a:r>
          </a:p>
        </p:txBody>
      </p:sp>
    </p:spTree>
    <p:extLst>
      <p:ext uri="{BB962C8B-B14F-4D97-AF65-F5344CB8AC3E}">
        <p14:creationId xmlns:p14="http://schemas.microsoft.com/office/powerpoint/2010/main" val="32448421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97280" y="1893335"/>
            <a:ext cx="10032274" cy="397031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2800" b="0" i="0" u="none" strike="noStrike" kern="1200" cap="none" spc="0" normalizeH="0" baseline="0" noProof="0" dirty="0">
                <a:ln>
                  <a:noFill/>
                </a:ln>
                <a:solidFill>
                  <a:prstClr val="black"/>
                </a:solidFill>
                <a:effectLst/>
                <a:uLnTx/>
                <a:uFillTx/>
                <a:latin typeface="Constantia"/>
                <a:ea typeface="+mn-ea"/>
              </a:rPr>
              <a:t>بمجرد الانتهاء من صياغة خطط الهيئة وبناء هيكلها التنظيمي وتوظيف العاملين فيها، تكون الخطوة التالية في العملية الإدارية هي توجيه الناس باتجاه تحقيق الأهداف التنظيمية في هذه الوظيفة الإدارية يكون من واجب المدير تحقيق أهداف الهيئة من خلال إرشاد المرؤوسين وتحفيزهم. </a:t>
            </a:r>
            <a:endParaRPr kumimoji="0" lang="ar-IQ" sz="2800" b="0" i="0" u="none" strike="noStrike" kern="1200" cap="none" spc="0" normalizeH="0" baseline="0" noProof="0" dirty="0" smtClean="0">
              <a:ln>
                <a:noFill/>
              </a:ln>
              <a:solidFill>
                <a:prstClr val="black"/>
              </a:solidFill>
              <a:effectLst/>
              <a:uLnTx/>
              <a:uFillTx/>
              <a:latin typeface="Constantia"/>
              <a:ea typeface="+mn-ea"/>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2800" b="0" i="0" u="none" strike="noStrike" kern="1200" cap="none" spc="0" normalizeH="0" baseline="0" noProof="0" dirty="0" smtClean="0">
                <a:ln>
                  <a:noFill/>
                </a:ln>
                <a:solidFill>
                  <a:prstClr val="black"/>
                </a:solidFill>
                <a:effectLst/>
                <a:uLnTx/>
                <a:uFillTx/>
                <a:latin typeface="Constantia"/>
                <a:ea typeface="+mn-ea"/>
              </a:rPr>
              <a:t>وظيفة </a:t>
            </a:r>
            <a:r>
              <a:rPr kumimoji="0" lang="ar-SA" sz="2800" b="0" i="0" u="none" strike="noStrike" kern="1200" cap="none" spc="0" normalizeH="0" baseline="0" noProof="0" dirty="0">
                <a:ln>
                  <a:noFill/>
                </a:ln>
                <a:solidFill>
                  <a:prstClr val="black"/>
                </a:solidFill>
                <a:effectLst/>
                <a:uLnTx/>
                <a:uFillTx/>
                <a:latin typeface="Constantia"/>
                <a:ea typeface="+mn-ea"/>
              </a:rPr>
              <a:t>التوجيه يشار إليها أحياناً على أنها التحفيز، أو القيادة، أو الإرشاد، أو العلاقات الإنسانية. لهذه الأسباب يعتبر التوجيه الوظيفة الأكثر أهمية في المستوى الإداري الأدنى, لأنه ببساطة مكان تركز معظم العاملين في الهيئة وإنجاز الأعمال من خلال الآخرين  إذا أراد أي شخص أن يكون مشرفاً أو مديراً فعالاً عليه أن يكون قيادياً فعالاً، فحسن مقدرته على توجيه الناس تبرهن مدى </a:t>
            </a:r>
            <a:r>
              <a:rPr kumimoji="0" lang="ar-SA" sz="2800" b="0" i="0" u="none" strike="noStrike" kern="1200" cap="none" spc="0" normalizeH="0" baseline="0" noProof="0" dirty="0" smtClean="0">
                <a:ln>
                  <a:noFill/>
                </a:ln>
                <a:solidFill>
                  <a:prstClr val="black"/>
                </a:solidFill>
                <a:effectLst/>
                <a:uLnTx/>
                <a:uFillTx/>
                <a:latin typeface="Constantia"/>
                <a:ea typeface="+mn-ea"/>
              </a:rPr>
              <a:t>فعاليته</a:t>
            </a:r>
            <a:endParaRPr kumimoji="0" lang="ar-SA" sz="2800" b="0" i="0" u="none" strike="noStrike" kern="1200" cap="none" spc="0" normalizeH="0" baseline="0" noProof="0" dirty="0">
              <a:ln>
                <a:noFill/>
              </a:ln>
              <a:solidFill>
                <a:prstClr val="black"/>
              </a:solidFill>
              <a:effectLst/>
              <a:uLnTx/>
              <a:uFillTx/>
              <a:latin typeface="Constantia"/>
              <a:ea typeface="+mn-ea"/>
            </a:endParaRPr>
          </a:p>
        </p:txBody>
      </p:sp>
    </p:spTree>
    <p:extLst>
      <p:ext uri="{BB962C8B-B14F-4D97-AF65-F5344CB8AC3E}">
        <p14:creationId xmlns:p14="http://schemas.microsoft.com/office/powerpoint/2010/main" val="29787358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48640" y="840437"/>
            <a:ext cx="10528663" cy="4647426"/>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200" b="0" i="0" u="none" strike="noStrike" kern="1200" cap="none" spc="0" normalizeH="0" baseline="0" noProof="0" dirty="0">
                <a:ln>
                  <a:noFill/>
                </a:ln>
                <a:solidFill>
                  <a:prstClr val="black"/>
                </a:solidFill>
                <a:effectLst/>
                <a:uLnTx/>
                <a:uFillTx/>
                <a:latin typeface="Constantia"/>
                <a:ea typeface="+mn-ea"/>
              </a:rPr>
              <a:t>وبصفتك شخص يوجه أنشطة الآخرين فعليك أيضاً:</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200" b="0" i="0" u="none" strike="noStrike" kern="1200" cap="none" spc="0" normalizeH="0" baseline="0" noProof="0" dirty="0">
                <a:ln>
                  <a:noFill/>
                </a:ln>
                <a:solidFill>
                  <a:prstClr val="black"/>
                </a:solidFill>
                <a:effectLst/>
                <a:uLnTx/>
                <a:uFillTx/>
                <a:latin typeface="Constantia"/>
                <a:ea typeface="+mn-ea"/>
              </a:rPr>
              <a:t>1 . تفويض المهام الأولية لجميع العاملين.</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200" b="0" i="0" u="none" strike="noStrike" kern="1200" cap="none" spc="0" normalizeH="0" baseline="0" noProof="0" dirty="0">
                <a:ln>
                  <a:noFill/>
                </a:ln>
                <a:solidFill>
                  <a:prstClr val="black"/>
                </a:solidFill>
                <a:effectLst/>
                <a:uLnTx/>
                <a:uFillTx/>
                <a:latin typeface="Constantia"/>
                <a:ea typeface="+mn-ea"/>
              </a:rPr>
              <a:t>2 . جعل الأوامر واضحة ومختصرة.</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200" b="0" i="0" u="none" strike="noStrike" kern="1200" cap="none" spc="0" normalizeH="0" baseline="0" noProof="0" dirty="0">
                <a:ln>
                  <a:noFill/>
                </a:ln>
                <a:solidFill>
                  <a:prstClr val="black"/>
                </a:solidFill>
                <a:effectLst/>
                <a:uLnTx/>
                <a:uFillTx/>
                <a:latin typeface="Constantia"/>
                <a:ea typeface="+mn-ea"/>
              </a:rPr>
              <a:t>3 . متابعة كل شخص تم تفويضه، وإعطاء أوامر محددة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200" b="0" i="0" u="none" strike="noStrike" kern="1200" cap="none" spc="0" normalizeH="0" baseline="0" noProof="0" dirty="0">
                <a:ln>
                  <a:noFill/>
                </a:ln>
                <a:solidFill>
                  <a:prstClr val="black"/>
                </a:solidFill>
                <a:effectLst/>
                <a:uLnTx/>
                <a:uFillTx/>
                <a:latin typeface="Constantia"/>
                <a:ea typeface="+mn-ea"/>
              </a:rPr>
              <a:t>ركائز التوجيه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200" b="0" i="0" u="none" strike="noStrike" kern="1200" cap="none" spc="0" normalizeH="0" baseline="0" noProof="0" dirty="0">
                <a:ln>
                  <a:noFill/>
                </a:ln>
                <a:solidFill>
                  <a:prstClr val="black"/>
                </a:solidFill>
                <a:effectLst/>
                <a:uLnTx/>
                <a:uFillTx/>
                <a:latin typeface="Constantia"/>
                <a:ea typeface="+mn-ea"/>
              </a:rPr>
              <a:t>التوجيه له ركائز ثلاثة اساسية هي </a:t>
            </a:r>
            <a:endParaRPr kumimoji="0" lang="ar-IQ" sz="3200" b="0" i="0" u="none" strike="noStrike" kern="1200" cap="none" spc="0" normalizeH="0" baseline="0" noProof="0" dirty="0" smtClean="0">
              <a:ln>
                <a:noFill/>
              </a:ln>
              <a:solidFill>
                <a:prstClr val="black"/>
              </a:solidFill>
              <a:effectLst/>
              <a:uLnTx/>
              <a:uFillTx/>
              <a:latin typeface="Constantia"/>
              <a:ea typeface="+mn-ea"/>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4000" b="0" i="0" u="none" strike="noStrike" kern="1200" cap="none" spc="0" normalizeH="0" baseline="0" noProof="0" dirty="0" smtClean="0">
                <a:ln>
                  <a:noFill/>
                </a:ln>
                <a:solidFill>
                  <a:srgbClr val="FF0000"/>
                </a:solidFill>
                <a:effectLst/>
                <a:uLnTx/>
                <a:uFillTx/>
                <a:latin typeface="Constantia"/>
                <a:ea typeface="+mn-ea"/>
              </a:rPr>
              <a:t>الاتصال </a:t>
            </a:r>
            <a:r>
              <a:rPr kumimoji="0" lang="ar-SA" sz="4000" b="0" i="0" u="none" strike="noStrike" kern="1200" cap="none" spc="0" normalizeH="0" baseline="0" noProof="0" dirty="0">
                <a:ln>
                  <a:noFill/>
                </a:ln>
                <a:solidFill>
                  <a:srgbClr val="FF0000"/>
                </a:solidFill>
                <a:effectLst/>
                <a:uLnTx/>
                <a:uFillTx/>
                <a:latin typeface="Constantia"/>
                <a:ea typeface="+mn-ea"/>
              </a:rPr>
              <a:t>والقيادة ورفع الروح المعنوية للأفراد </a:t>
            </a:r>
            <a:r>
              <a:rPr kumimoji="0" lang="ar-SA" sz="3200" b="0" i="0" u="none" strike="noStrike" kern="1200" cap="none" spc="0" normalizeH="0" baseline="0" noProof="0" dirty="0">
                <a:ln>
                  <a:noFill/>
                </a:ln>
                <a:solidFill>
                  <a:prstClr val="black"/>
                </a:solidFill>
                <a:effectLst/>
                <a:uLnTx/>
                <a:uFillTx/>
                <a:latin typeface="Constantia"/>
                <a:ea typeface="+mn-ea"/>
              </a:rPr>
              <a:t>العاملين وان كان من الصعب عمليا تحديد الخطوط الفاصلة بينها تحديداُ دقيقاً اذ هي ركائز متداخلة ومرتبطة ببعضها ارتباطاً وثيقاً </a:t>
            </a:r>
            <a:r>
              <a:rPr kumimoji="0" lang="ar-SA" sz="3200" b="0" i="0" u="none" strike="noStrike" kern="1200" cap="none" spc="0" normalizeH="0" baseline="0" noProof="0" dirty="0" smtClean="0">
                <a:ln>
                  <a:noFill/>
                </a:ln>
                <a:solidFill>
                  <a:prstClr val="black"/>
                </a:solidFill>
                <a:effectLst/>
                <a:uLnTx/>
                <a:uFillTx/>
                <a:latin typeface="Constantia"/>
                <a:ea typeface="+mn-ea"/>
              </a:rPr>
              <a:t>.</a:t>
            </a:r>
            <a:endParaRPr kumimoji="0" lang="ar-SA" sz="3200" b="0" i="0" u="none" strike="noStrike" kern="1200" cap="none" spc="0" normalizeH="0" baseline="0" noProof="0" dirty="0">
              <a:ln>
                <a:noFill/>
              </a:ln>
              <a:solidFill>
                <a:prstClr val="black"/>
              </a:solidFill>
              <a:effectLst/>
              <a:uLnTx/>
              <a:uFillTx/>
              <a:latin typeface="Constantia"/>
              <a:ea typeface="+mn-ea"/>
            </a:endParaRPr>
          </a:p>
        </p:txBody>
      </p:sp>
    </p:spTree>
    <p:extLst>
      <p:ext uri="{BB962C8B-B14F-4D97-AF65-F5344CB8AC3E}">
        <p14:creationId xmlns:p14="http://schemas.microsoft.com/office/powerpoint/2010/main" val="1920166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3790951" y="1412875"/>
            <a:ext cx="6479116"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1500" b="0" i="0" u="none" strike="noStrike" kern="1200" cap="none" spc="0" normalizeH="0" baseline="0" noProof="0">
                <a:ln>
                  <a:noFill/>
                </a:ln>
                <a:solidFill>
                  <a:srgbClr val="FF0000"/>
                </a:solidFill>
                <a:effectLst/>
                <a:uLnTx/>
                <a:uFillTx/>
                <a:latin typeface="Constantia"/>
                <a:ea typeface="mohammad bold art 1"/>
                <a:cs typeface="mohammad bold art 1"/>
              </a:rPr>
              <a:t>أهلاً وسهلاً:</a:t>
            </a:r>
            <a:endParaRPr kumimoji="0" lang="en-US" sz="11500" b="0" i="0" u="none" strike="noStrike" kern="1200" cap="none" spc="0" normalizeH="0" baseline="0" noProof="0">
              <a:ln>
                <a:noFill/>
              </a:ln>
              <a:solidFill>
                <a:srgbClr val="FF0000"/>
              </a:solidFill>
              <a:effectLst/>
              <a:uLnTx/>
              <a:uFillTx/>
              <a:latin typeface="Constantia"/>
              <a:ea typeface="mohammad bold art 1"/>
              <a:cs typeface="mohammad bold art 1"/>
            </a:endParaRPr>
          </a:p>
        </p:txBody>
      </p:sp>
      <p:sp>
        <p:nvSpPr>
          <p:cNvPr id="3075" name="Text Box 6"/>
          <p:cNvSpPr txBox="1">
            <a:spLocks noChangeArrowheads="1"/>
          </p:cNvSpPr>
          <p:nvPr/>
        </p:nvSpPr>
        <p:spPr bwMode="auto">
          <a:xfrm>
            <a:off x="814919" y="1341438"/>
            <a:ext cx="3456516"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400">
                <a:solidFill>
                  <a:schemeClr val="tx1"/>
                </a:solidFill>
                <a:latin typeface="Arial" pitchFamily="34" charset="0"/>
                <a:cs typeface="Arial" pitchFamily="34" charset="0"/>
              </a:defRPr>
            </a:lvl1pPr>
            <a:lvl2pPr marL="742950" indent="-285750">
              <a:defRPr sz="3400">
                <a:solidFill>
                  <a:schemeClr val="tx1"/>
                </a:solidFill>
                <a:latin typeface="Arial" pitchFamily="34" charset="0"/>
                <a:cs typeface="Arial" pitchFamily="34" charset="0"/>
              </a:defRPr>
            </a:lvl2pPr>
            <a:lvl3pPr marL="1143000" indent="-228600">
              <a:defRPr sz="3400">
                <a:solidFill>
                  <a:schemeClr val="tx1"/>
                </a:solidFill>
                <a:latin typeface="Arial" pitchFamily="34" charset="0"/>
                <a:cs typeface="Arial" pitchFamily="34" charset="0"/>
              </a:defRPr>
            </a:lvl3pPr>
            <a:lvl4pPr marL="1600200" indent="-228600">
              <a:defRPr sz="3400">
                <a:solidFill>
                  <a:schemeClr val="tx1"/>
                </a:solidFill>
                <a:latin typeface="Arial" pitchFamily="34" charset="0"/>
                <a:cs typeface="Arial" pitchFamily="34" charset="0"/>
              </a:defRPr>
            </a:lvl4pPr>
            <a:lvl5pPr marL="2057400" indent="-228600">
              <a:defRPr sz="3400">
                <a:solidFill>
                  <a:schemeClr val="tx1"/>
                </a:solidFill>
                <a:latin typeface="Arial" pitchFamily="34" charset="0"/>
                <a:cs typeface="Arial" pitchFamily="34" charset="0"/>
              </a:defRPr>
            </a:lvl5pPr>
            <a:lvl6pPr marL="2514600" indent="-228600" rtl="0" eaLnBrk="0" fontAlgn="base" hangingPunct="0">
              <a:spcBef>
                <a:spcPct val="0"/>
              </a:spcBef>
              <a:spcAft>
                <a:spcPct val="0"/>
              </a:spcAft>
              <a:defRPr sz="3400">
                <a:solidFill>
                  <a:schemeClr val="tx1"/>
                </a:solidFill>
                <a:latin typeface="Arial" pitchFamily="34" charset="0"/>
                <a:cs typeface="Arial" pitchFamily="34" charset="0"/>
              </a:defRPr>
            </a:lvl6pPr>
            <a:lvl7pPr marL="2971800" indent="-228600" rtl="0" eaLnBrk="0" fontAlgn="base" hangingPunct="0">
              <a:spcBef>
                <a:spcPct val="0"/>
              </a:spcBef>
              <a:spcAft>
                <a:spcPct val="0"/>
              </a:spcAft>
              <a:defRPr sz="3400">
                <a:solidFill>
                  <a:schemeClr val="tx1"/>
                </a:solidFill>
                <a:latin typeface="Arial" pitchFamily="34" charset="0"/>
                <a:cs typeface="Arial" pitchFamily="34" charset="0"/>
              </a:defRPr>
            </a:lvl7pPr>
            <a:lvl8pPr marL="3429000" indent="-228600" rtl="0" eaLnBrk="0" fontAlgn="base" hangingPunct="0">
              <a:spcBef>
                <a:spcPct val="0"/>
              </a:spcBef>
              <a:spcAft>
                <a:spcPct val="0"/>
              </a:spcAft>
              <a:defRPr sz="3400">
                <a:solidFill>
                  <a:schemeClr val="tx1"/>
                </a:solidFill>
                <a:latin typeface="Arial" pitchFamily="34" charset="0"/>
                <a:cs typeface="Arial" pitchFamily="34" charset="0"/>
              </a:defRPr>
            </a:lvl8pPr>
            <a:lvl9pPr marL="3886200" indent="-228600" rtl="0" eaLnBrk="0" fontAlgn="base" hangingPunct="0">
              <a:spcBef>
                <a:spcPct val="0"/>
              </a:spcBef>
              <a:spcAft>
                <a:spcPct val="0"/>
              </a:spcAft>
              <a:defRPr sz="3400">
                <a:solidFill>
                  <a:schemeClr val="tx1"/>
                </a:solidFill>
                <a:latin typeface="Arial" pitchFamily="34" charset="0"/>
                <a:cs typeface="Arial" pitchFamily="34" charset="0"/>
              </a:defRPr>
            </a:lvl9pPr>
          </a:lstStyle>
          <a:p>
            <a:pPr marL="0" marR="0" lvl="0" indent="0" algn="r" defTabSz="914400" rtl="1" eaLnBrk="1" fontAlgn="auto" latinLnBrk="0" hangingPunct="1">
              <a:lnSpc>
                <a:spcPct val="100000"/>
              </a:lnSpc>
              <a:spcBef>
                <a:spcPct val="50000"/>
              </a:spcBef>
              <a:spcAft>
                <a:spcPts val="0"/>
              </a:spcAft>
              <a:buClrTx/>
              <a:buSzTx/>
              <a:buFontTx/>
              <a:buNone/>
              <a:tabLst/>
              <a:defRPr/>
            </a:pPr>
            <a:endParaRPr kumimoji="0" lang="ar-IQ" sz="2400" b="0" i="0" u="none" strike="noStrike" kern="1200" cap="none" spc="0" normalizeH="0" baseline="0" noProof="0">
              <a:ln>
                <a:noFill/>
              </a:ln>
              <a:solidFill>
                <a:prstClr val="white"/>
              </a:solidFill>
              <a:effectLst/>
              <a:uLnTx/>
              <a:uFillTx/>
              <a:latin typeface="Arial" pitchFamily="34" charset="0"/>
              <a:ea typeface="+mn-ea"/>
              <a:cs typeface="Arial" pitchFamily="34" charset="0"/>
            </a:endParaRPr>
          </a:p>
        </p:txBody>
      </p:sp>
      <p:pic>
        <p:nvPicPr>
          <p:cNvPr id="5" name="Picture 4" descr="1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814919" y="3429000"/>
            <a:ext cx="4940300" cy="2819400"/>
          </a:xfrm>
        </p:spPr>
      </p:pic>
    </p:spTree>
    <p:extLst>
      <p:ext uri="{BB962C8B-B14F-4D97-AF65-F5344CB8AC3E}">
        <p14:creationId xmlns:p14="http://schemas.microsoft.com/office/powerpoint/2010/main" val="891878609"/>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8720" y="1224618"/>
            <a:ext cx="9901646" cy="4524315"/>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600" b="0" i="0" u="none" strike="noStrike" kern="1200" cap="none" spc="0" normalizeH="0" baseline="0" noProof="0" dirty="0">
                <a:ln>
                  <a:noFill/>
                </a:ln>
                <a:solidFill>
                  <a:prstClr val="white"/>
                </a:solidFill>
                <a:effectLst/>
                <a:uLnTx/>
                <a:uFillTx/>
                <a:latin typeface="Constantia"/>
                <a:ea typeface="+mn-ea"/>
              </a:rPr>
              <a:t>مفهوم التنسيق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600" b="0" i="0" u="none" strike="noStrike" kern="1200" cap="none" spc="0" normalizeH="0" baseline="0" noProof="0" dirty="0">
                <a:ln>
                  <a:noFill/>
                </a:ln>
                <a:solidFill>
                  <a:prstClr val="white"/>
                </a:solidFill>
                <a:effectLst/>
                <a:uLnTx/>
                <a:uFillTx/>
                <a:latin typeface="Constantia"/>
                <a:ea typeface="+mn-ea"/>
              </a:rPr>
              <a:t>التنسيق: هو توحيد و توقيت جهود الأفراد و الجماعات و إيجاد الترابط بينها و توجيهها نحو تحقيق الأهداف. و تأتي ضرورة التنسيق لأنه عادة ما تكون هناك اختلافات في الرأي حول كيفية تحقيق أهداف المجموعة. و يؤدي ذلك إلى إتباع أساليب مختلفة و توقيت مختلف في القيام النشاطات اللازمة لتحقيق الأهداف مما يؤدي إلى تبديد الجهود كما يؤدي التخصص إلى تركيز جزء من أجزاء المنظمة على أهدافه الذاتية و إغفال أهداف المنظمة ككل. </a:t>
            </a:r>
          </a:p>
        </p:txBody>
      </p:sp>
    </p:spTree>
    <p:extLst>
      <p:ext uri="{BB962C8B-B14F-4D97-AF65-F5344CB8AC3E}">
        <p14:creationId xmlns:p14="http://schemas.microsoft.com/office/powerpoint/2010/main" val="2030197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40081" y="1041730"/>
            <a:ext cx="10868296" cy="5016758"/>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4000" b="1" i="0" u="none" strike="noStrike" kern="1200" cap="none" spc="0" normalizeH="0" baseline="0" noProof="0" dirty="0">
                <a:ln>
                  <a:noFill/>
                </a:ln>
                <a:solidFill>
                  <a:prstClr val="black"/>
                </a:solidFill>
                <a:effectLst/>
                <a:uLnTx/>
                <a:uFillTx/>
                <a:latin typeface="Constantia"/>
                <a:ea typeface="+mn-ea"/>
              </a:rPr>
              <a:t>ومن أفضل الأساليب التي يمكن إتباعها لإيجاد التنسيق بين الأفراد و الإدارات داخل التنظيم هي جعل الأفراد على علم و معرفة بالدور الذي يقتضيه قيامهم بوظائفهم في تحقيق أهداف التنظيم. وهذا يعني أن معرفة و فهم أهداف التنظيم يجب أن لا تقتصر على مستوى الإدارة العليا فقط بل يجب أن تشمل جميع أفراد التنظيم. أما إذا لم تعرف الأهداف تماماً من قبل الجميع فإنه يصبح من الصعب التنسيق بين جهود أفراد التنظيم لتحقيق أهدافه و سيكون لكل رأيه و أسلوبه فيما يعتبره من مصلحة التنظيم. </a:t>
            </a:r>
          </a:p>
        </p:txBody>
      </p:sp>
    </p:spTree>
    <p:extLst>
      <p:ext uri="{BB962C8B-B14F-4D97-AF65-F5344CB8AC3E}">
        <p14:creationId xmlns:p14="http://schemas.microsoft.com/office/powerpoint/2010/main" val="2626661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74767" y="1444173"/>
            <a:ext cx="11273244" cy="4154984"/>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4400" b="0" i="0" u="none" strike="noStrike" kern="1200" cap="none" spc="0" normalizeH="0" baseline="0" noProof="0" dirty="0">
                <a:ln>
                  <a:noFill/>
                </a:ln>
                <a:solidFill>
                  <a:prstClr val="white"/>
                </a:solidFill>
                <a:effectLst/>
                <a:uLnTx/>
                <a:uFillTx/>
                <a:latin typeface="Constantia"/>
                <a:ea typeface="+mn-ea"/>
              </a:rPr>
              <a:t>إذاً فالتنسيق يتطلب تعريف الأهداف تعريفاً واضحاً و إعلام الأفراد بهذه الأهداف, و جعل تحقيق أهداف الإدارات و الأقسام داخل التنظيم تسهم في تحقيق الهدف الكلي له ويقع على عاتق القائد الإداري مهمة التنسيق بين عناصر الإدارة الواحدة عن طريق إشراك المرؤوسين في وضع الخطط أو في اتخاذ القرارات</a:t>
            </a:r>
          </a:p>
        </p:txBody>
      </p:sp>
    </p:spTree>
    <p:extLst>
      <p:ext uri="{BB962C8B-B14F-4D97-AF65-F5344CB8AC3E}">
        <p14:creationId xmlns:p14="http://schemas.microsoft.com/office/powerpoint/2010/main" val="3341606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92331" y="1611312"/>
            <a:ext cx="10855235" cy="341632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600" b="0" i="0" u="none" strike="noStrike" kern="1200" cap="none" spc="0" normalizeH="0" baseline="0" noProof="0" dirty="0">
                <a:ln>
                  <a:noFill/>
                </a:ln>
                <a:solidFill>
                  <a:prstClr val="black"/>
                </a:solidFill>
                <a:effectLst/>
                <a:uLnTx/>
                <a:uFillTx/>
                <a:latin typeface="Constantia"/>
                <a:ea typeface="+mn-ea"/>
              </a:rPr>
              <a:t>تعريف التنسيق:</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600" b="0" i="0" u="none" strike="noStrike" kern="1200" cap="none" spc="0" normalizeH="0" baseline="0" noProof="0" dirty="0">
                <a:ln>
                  <a:noFill/>
                </a:ln>
                <a:solidFill>
                  <a:prstClr val="black"/>
                </a:solidFill>
                <a:effectLst/>
                <a:uLnTx/>
                <a:uFillTx/>
                <a:latin typeface="Constantia"/>
                <a:ea typeface="+mn-ea"/>
              </a:rPr>
              <a:t>هو عملية او وظيفة بمقتضاها يستطيع الإداري ان ينمي هيكلا من الجهود جماعية والمشتركة ويضمن تحقيق وحد التصرفات في اتجاه هدف مشترك والتنسيق هو الإجراء الذي يرمي الى تحقيق الترابط وتكامل بين فعاليات المنظمة وبين المنظمة والمحيط الخارجي لكي تحقق وحدة العمل وبذلك فان التنسيق يتناول المحيطين الداخلي والخارجي للمنظمة</a:t>
            </a:r>
          </a:p>
        </p:txBody>
      </p:sp>
    </p:spTree>
    <p:extLst>
      <p:ext uri="{BB962C8B-B14F-4D97-AF65-F5344CB8AC3E}">
        <p14:creationId xmlns:p14="http://schemas.microsoft.com/office/powerpoint/2010/main" val="1741122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22514" y="1164495"/>
            <a:ext cx="10881360" cy="4031873"/>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200" b="0" i="0" u="none" strike="noStrike" kern="1200" cap="none" spc="0" normalizeH="0" baseline="0" noProof="0" dirty="0">
                <a:ln>
                  <a:noFill/>
                </a:ln>
                <a:solidFill>
                  <a:prstClr val="black"/>
                </a:solidFill>
                <a:effectLst/>
                <a:uLnTx/>
                <a:uFillTx/>
                <a:latin typeface="Constantia"/>
                <a:ea typeface="+mn-ea"/>
              </a:rPr>
              <a:t>وهناك عدة سبل يمكن من خلالها ممارسة التنسيق حيث يمكن بواسطة لقاءات مباشرة ن الافراد العاملين كالاتصالات بين الوحدات الادارية او التنظيمية او الاجتماع الذي يعقد لعدة رؤساء او مرؤوسين لمناقشة موضوع ما.</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200" b="0" i="0" u="none" strike="noStrike" kern="1200" cap="none" spc="0" normalizeH="0" baseline="0" noProof="0" dirty="0">
                <a:ln>
                  <a:noFill/>
                </a:ln>
                <a:solidFill>
                  <a:prstClr val="black"/>
                </a:solidFill>
                <a:effectLst/>
                <a:uLnTx/>
                <a:uFillTx/>
                <a:latin typeface="Constantia"/>
                <a:ea typeface="+mn-ea"/>
              </a:rPr>
              <a:t> والوسيلة الأخر لتي يمارسها الرئيس بذاته من خلال التوجيهات والتعليمات لمرؤوسيه ولأجل ان يكون التنسيق ذا فاعلية جيدة يجب خلق ترابط وتكامل مع العناصر الاخرى وذلك بإيجاد نظام رقابة ينقل المعلومات بالوقت المناسب ليحمي المنظمة من الانحراف والخلل ويعرف القيادة لها لتتخذ الإجراءات الوقائية اللازمة لذلك.  </a:t>
            </a:r>
          </a:p>
        </p:txBody>
      </p:sp>
    </p:spTree>
    <p:extLst>
      <p:ext uri="{BB962C8B-B14F-4D97-AF65-F5344CB8AC3E}">
        <p14:creationId xmlns:p14="http://schemas.microsoft.com/office/powerpoint/2010/main" val="2887065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00444" y="1012762"/>
            <a:ext cx="11625942" cy="483209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2800" b="1" i="0" u="none" strike="noStrike" kern="1200" cap="none" spc="0" normalizeH="0" baseline="0" noProof="0" dirty="0">
                <a:ln>
                  <a:noFill/>
                </a:ln>
                <a:solidFill>
                  <a:prstClr val="black"/>
                </a:solidFill>
                <a:effectLst/>
                <a:uLnTx/>
                <a:uFillTx/>
                <a:latin typeface="Constantia"/>
                <a:ea typeface="+mn-ea"/>
              </a:rPr>
              <a:t> قواعد التنسيق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2800" b="1" i="0" u="none" strike="noStrike" kern="1200" cap="none" spc="0" normalizeH="0" baseline="0" noProof="0" dirty="0" smtClean="0">
                <a:ln>
                  <a:noFill/>
                </a:ln>
                <a:solidFill>
                  <a:prstClr val="black"/>
                </a:solidFill>
                <a:effectLst/>
                <a:uLnTx/>
                <a:uFillTx/>
                <a:latin typeface="Constantia"/>
                <a:ea typeface="+mn-ea"/>
              </a:rPr>
              <a:t>1-كلما </a:t>
            </a:r>
            <a:r>
              <a:rPr kumimoji="0" lang="ar-SA" sz="2800" b="1" i="0" u="none" strike="noStrike" kern="1200" cap="none" spc="0" normalizeH="0" baseline="0" noProof="0" dirty="0">
                <a:ln>
                  <a:noFill/>
                </a:ln>
                <a:solidFill>
                  <a:prstClr val="black"/>
                </a:solidFill>
                <a:effectLst/>
                <a:uLnTx/>
                <a:uFillTx/>
                <a:latin typeface="Constantia"/>
                <a:ea typeface="+mn-ea"/>
              </a:rPr>
              <a:t>اتسع تقسيم العمل في التنظيم كلما زادت الحاجة الى ترابط الاجزاء والمكونات فيما بينها لتحقيق الهدف للبرنامج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2800" b="1" i="0" u="none" strike="noStrike" kern="1200" cap="none" spc="0" normalizeH="0" baseline="0" noProof="0" dirty="0" smtClean="0">
                <a:ln>
                  <a:noFill/>
                </a:ln>
                <a:solidFill>
                  <a:prstClr val="black"/>
                </a:solidFill>
                <a:effectLst/>
                <a:uLnTx/>
                <a:uFillTx/>
                <a:latin typeface="Constantia"/>
                <a:ea typeface="+mn-ea"/>
              </a:rPr>
              <a:t>2-يحقق </a:t>
            </a:r>
            <a:r>
              <a:rPr kumimoji="0" lang="ar-SA" sz="2800" b="1" i="0" u="none" strike="noStrike" kern="1200" cap="none" spc="0" normalizeH="0" baseline="0" noProof="0" dirty="0">
                <a:ln>
                  <a:noFill/>
                </a:ln>
                <a:solidFill>
                  <a:prstClr val="black"/>
                </a:solidFill>
                <a:effectLst/>
                <a:uLnTx/>
                <a:uFillTx/>
                <a:latin typeface="Constantia"/>
                <a:ea typeface="+mn-ea"/>
              </a:rPr>
              <a:t>التخصص وتقسيم العمل قدر كبير من الكفاية المطلوبة.</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2800" b="1" i="0" u="none" strike="noStrike" kern="1200" cap="none" spc="0" normalizeH="0" baseline="0" noProof="0" dirty="0" smtClean="0">
                <a:ln>
                  <a:noFill/>
                </a:ln>
                <a:solidFill>
                  <a:prstClr val="black"/>
                </a:solidFill>
                <a:effectLst/>
                <a:uLnTx/>
                <a:uFillTx/>
                <a:latin typeface="Constantia"/>
                <a:ea typeface="+mn-ea"/>
              </a:rPr>
              <a:t>3-يتحقق </a:t>
            </a:r>
            <a:r>
              <a:rPr kumimoji="0" lang="ar-SA" sz="2800" b="1" i="0" u="none" strike="noStrike" kern="1200" cap="none" spc="0" normalizeH="0" baseline="0" noProof="0" dirty="0">
                <a:ln>
                  <a:noFill/>
                </a:ln>
                <a:solidFill>
                  <a:prstClr val="black"/>
                </a:solidFill>
                <a:effectLst/>
                <a:uLnTx/>
                <a:uFillTx/>
                <a:latin typeface="Constantia"/>
                <a:ea typeface="+mn-ea"/>
              </a:rPr>
              <a:t>التكامل بين الوظائف المختلفة غير المتجانسة من خلال الافراد والجماعات وكلما تم التكامل بين الافراد كلما تحقق التكامل بين الجماعات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2800" b="1" i="0" u="none" strike="noStrike" kern="1200" cap="none" spc="0" normalizeH="0" baseline="0" noProof="0" dirty="0" smtClean="0">
                <a:ln>
                  <a:noFill/>
                </a:ln>
                <a:solidFill>
                  <a:prstClr val="black"/>
                </a:solidFill>
                <a:effectLst/>
                <a:uLnTx/>
                <a:uFillTx/>
                <a:latin typeface="Constantia"/>
                <a:ea typeface="+mn-ea"/>
              </a:rPr>
              <a:t>4-كلما </a:t>
            </a:r>
            <a:r>
              <a:rPr kumimoji="0" lang="ar-SA" sz="2800" b="1" i="0" u="none" strike="noStrike" kern="1200" cap="none" spc="0" normalizeH="0" baseline="0" noProof="0" dirty="0">
                <a:ln>
                  <a:noFill/>
                </a:ln>
                <a:solidFill>
                  <a:prstClr val="black"/>
                </a:solidFill>
                <a:effectLst/>
                <a:uLnTx/>
                <a:uFillTx/>
                <a:latin typeface="Constantia"/>
                <a:ea typeface="+mn-ea"/>
              </a:rPr>
              <a:t>زاد فهم الافراد في التنظيم لأهداف البرنامج وتقبلوها كلما سهل تحقيق التنسيق الاختياري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2800" b="1" i="0" u="none" strike="noStrike" kern="1200" cap="none" spc="0" normalizeH="0" baseline="0" noProof="0" dirty="0" smtClean="0">
                <a:ln>
                  <a:noFill/>
                </a:ln>
                <a:solidFill>
                  <a:prstClr val="black"/>
                </a:solidFill>
                <a:effectLst/>
                <a:uLnTx/>
                <a:uFillTx/>
                <a:latin typeface="Constantia"/>
                <a:ea typeface="+mn-ea"/>
              </a:rPr>
              <a:t>5-كلما </a:t>
            </a:r>
            <a:r>
              <a:rPr kumimoji="0" lang="ar-SA" sz="2800" b="1" i="0" u="none" strike="noStrike" kern="1200" cap="none" spc="0" normalizeH="0" baseline="0" noProof="0" dirty="0">
                <a:ln>
                  <a:noFill/>
                </a:ln>
                <a:solidFill>
                  <a:prstClr val="black"/>
                </a:solidFill>
                <a:effectLst/>
                <a:uLnTx/>
                <a:uFillTx/>
                <a:latin typeface="Constantia"/>
                <a:ea typeface="+mn-ea"/>
              </a:rPr>
              <a:t>كانت طرق ومنافذ الاتصالات جيدة ومباشرة كلما تحقق التنسيق دون صعوبة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2800" b="1" i="0" u="none" strike="noStrike" kern="1200" cap="none" spc="0" normalizeH="0" baseline="0" noProof="0" dirty="0" smtClean="0">
                <a:ln>
                  <a:noFill/>
                </a:ln>
                <a:solidFill>
                  <a:prstClr val="black"/>
                </a:solidFill>
                <a:effectLst/>
                <a:uLnTx/>
                <a:uFillTx/>
                <a:latin typeface="Constantia"/>
                <a:ea typeface="+mn-ea"/>
              </a:rPr>
              <a:t>6-عندما </a:t>
            </a:r>
            <a:r>
              <a:rPr kumimoji="0" lang="ar-SA" sz="2800" b="1" i="0" u="none" strike="noStrike" kern="1200" cap="none" spc="0" normalizeH="0" baseline="0" noProof="0" dirty="0">
                <a:ln>
                  <a:noFill/>
                </a:ln>
                <a:solidFill>
                  <a:prstClr val="black"/>
                </a:solidFill>
                <a:effectLst/>
                <a:uLnTx/>
                <a:uFillTx/>
                <a:latin typeface="Constantia"/>
                <a:ea typeface="+mn-ea"/>
              </a:rPr>
              <a:t>يتم توكيل السلطة تضمن تحقيق التعاون وهو أساس التنسيق</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2800" b="1" i="0" u="none" strike="noStrike" kern="1200" cap="none" spc="0" normalizeH="0" baseline="0" noProof="0" dirty="0" smtClean="0">
                <a:ln>
                  <a:noFill/>
                </a:ln>
                <a:solidFill>
                  <a:prstClr val="black"/>
                </a:solidFill>
                <a:effectLst/>
                <a:uLnTx/>
                <a:uFillTx/>
                <a:latin typeface="Constantia"/>
                <a:ea typeface="+mn-ea"/>
              </a:rPr>
              <a:t>7-  </a:t>
            </a:r>
            <a:r>
              <a:rPr kumimoji="0" lang="ar-SA" sz="2800" b="1" i="0" u="none" strike="noStrike" kern="1200" cap="none" spc="0" normalizeH="0" baseline="0" noProof="0" dirty="0">
                <a:ln>
                  <a:noFill/>
                </a:ln>
                <a:solidFill>
                  <a:prstClr val="black"/>
                </a:solidFill>
                <a:effectLst/>
                <a:uLnTx/>
                <a:uFillTx/>
                <a:latin typeface="Constantia"/>
                <a:ea typeface="+mn-ea"/>
              </a:rPr>
              <a:t>يتحقق التعاون داخل التنظيم عندما تدعم الثقة بين الاعضاء وكذلك الحوافز الايجابية .</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SA" sz="2800" b="1" i="0" u="none" strike="noStrike" kern="1200" cap="none" spc="0" normalizeH="0" baseline="0" noProof="0" dirty="0">
              <a:ln>
                <a:noFill/>
              </a:ln>
              <a:solidFill>
                <a:prstClr val="black"/>
              </a:solidFill>
              <a:effectLst/>
              <a:uLnTx/>
              <a:uFillTx/>
              <a:latin typeface="Constantia"/>
              <a:ea typeface="+mn-ea"/>
            </a:endParaRPr>
          </a:p>
        </p:txBody>
      </p:sp>
    </p:spTree>
    <p:extLst>
      <p:ext uri="{BB962C8B-B14F-4D97-AF65-F5344CB8AC3E}">
        <p14:creationId xmlns:p14="http://schemas.microsoft.com/office/powerpoint/2010/main" val="255975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92331" y="947619"/>
            <a:ext cx="10646229" cy="4524315"/>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200" b="1" i="0" u="none" strike="noStrike" kern="1200" cap="none" spc="0" normalizeH="0" baseline="0" noProof="0" dirty="0">
                <a:ln>
                  <a:noFill/>
                </a:ln>
                <a:solidFill>
                  <a:prstClr val="white"/>
                </a:solidFill>
                <a:effectLst/>
                <a:uLnTx/>
                <a:uFillTx/>
                <a:latin typeface="Constantia"/>
                <a:ea typeface="+mn-ea"/>
              </a:rPr>
              <a:t>خصائص التنسيق الفعال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200" b="1" i="0" u="none" strike="noStrike" kern="1200" cap="none" spc="0" normalizeH="0" baseline="0" noProof="0" dirty="0">
                <a:ln>
                  <a:noFill/>
                </a:ln>
                <a:solidFill>
                  <a:prstClr val="white"/>
                </a:solidFill>
                <a:effectLst/>
                <a:uLnTx/>
                <a:uFillTx/>
                <a:latin typeface="Constantia"/>
                <a:ea typeface="+mn-ea"/>
              </a:rPr>
              <a:t>1-	لا يمكن تنمية التنسيق عن طريق الأسلوب </a:t>
            </a:r>
            <a:r>
              <a:rPr kumimoji="0" lang="ar-SA" sz="3200" b="1" i="0" u="none" strike="noStrike" kern="1200" cap="none" spc="0" normalizeH="0" baseline="0" noProof="0" dirty="0" err="1">
                <a:ln>
                  <a:noFill/>
                </a:ln>
                <a:solidFill>
                  <a:prstClr val="white"/>
                </a:solidFill>
                <a:effectLst/>
                <a:uLnTx/>
                <a:uFillTx/>
                <a:latin typeface="Constantia"/>
                <a:ea typeface="+mn-ea"/>
              </a:rPr>
              <a:t>الاتوقراطي</a:t>
            </a:r>
            <a:r>
              <a:rPr kumimoji="0" lang="ar-SA" sz="3200" b="1" i="0" u="none" strike="noStrike" kern="1200" cap="none" spc="0" normalizeH="0" baseline="0" noProof="0" dirty="0">
                <a:ln>
                  <a:noFill/>
                </a:ln>
                <a:solidFill>
                  <a:prstClr val="white"/>
                </a:solidFill>
                <a:effectLst/>
                <a:uLnTx/>
                <a:uFillTx/>
                <a:latin typeface="Constantia"/>
                <a:ea typeface="+mn-ea"/>
              </a:rPr>
              <a:t> ولكن يتحقق التنسيق عن طريق الإدارة الجماعية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200" b="1" i="0" u="none" strike="noStrike" kern="1200" cap="none" spc="0" normalizeH="0" baseline="0" noProof="0" dirty="0">
                <a:ln>
                  <a:noFill/>
                </a:ln>
                <a:solidFill>
                  <a:prstClr val="white"/>
                </a:solidFill>
                <a:effectLst/>
                <a:uLnTx/>
                <a:uFillTx/>
                <a:latin typeface="Constantia"/>
                <a:ea typeface="+mn-ea"/>
              </a:rPr>
              <a:t>2-	يتضمن التنسيق كل الجهود والوظائف والأنشطة أي كل أجزاء التنظيم وتظهر أهمية بين الوحدات التنظيمية في مستوى افقي وبين المستويات التي ترتبط مع بعضها في علاقات راسية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200" b="1" i="0" u="none" strike="noStrike" kern="1200" cap="none" spc="0" normalizeH="0" baseline="0" noProof="0" dirty="0">
                <a:ln>
                  <a:noFill/>
                </a:ln>
                <a:solidFill>
                  <a:prstClr val="white"/>
                </a:solidFill>
                <a:effectLst/>
                <a:uLnTx/>
                <a:uFillTx/>
                <a:latin typeface="Constantia"/>
                <a:ea typeface="+mn-ea"/>
              </a:rPr>
              <a:t>3-	يجب ان يكون التنسيق عمل متصل ومستمر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200" b="1" i="0" u="none" strike="noStrike" kern="1200" cap="none" spc="0" normalizeH="0" baseline="0" noProof="0" dirty="0">
                <a:ln>
                  <a:noFill/>
                </a:ln>
                <a:solidFill>
                  <a:prstClr val="white"/>
                </a:solidFill>
                <a:effectLst/>
                <a:uLnTx/>
                <a:uFillTx/>
                <a:latin typeface="Constantia"/>
                <a:ea typeface="+mn-ea"/>
              </a:rPr>
              <a:t>4-	يجب ان يكون التنسيق عمل مباشر بين الافراد الذين يتصلون ببعضهم</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200" b="1" i="0" u="none" strike="noStrike" kern="1200" cap="none" spc="0" normalizeH="0" baseline="0" noProof="0" dirty="0">
                <a:ln>
                  <a:noFill/>
                </a:ln>
                <a:solidFill>
                  <a:prstClr val="white"/>
                </a:solidFill>
                <a:effectLst/>
                <a:uLnTx/>
                <a:uFillTx/>
                <a:latin typeface="Constantia"/>
                <a:ea typeface="+mn-ea"/>
              </a:rPr>
              <a:t>5-	يجب ان يتضمن التنسيق العلاقات الخارجية للتنظيم </a:t>
            </a:r>
          </a:p>
        </p:txBody>
      </p:sp>
    </p:spTree>
    <p:extLst>
      <p:ext uri="{BB962C8B-B14F-4D97-AF65-F5344CB8AC3E}">
        <p14:creationId xmlns:p14="http://schemas.microsoft.com/office/powerpoint/2010/main" val="33849716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663</TotalTime>
  <Words>1080</Words>
  <Application>Microsoft Office PowerPoint</Application>
  <PresentationFormat>شاشة عريضة</PresentationFormat>
  <Paragraphs>66</Paragraphs>
  <Slides>17</Slides>
  <Notes>0</Notes>
  <HiddenSlides>0</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17</vt:i4>
      </vt:variant>
    </vt:vector>
  </HeadingPairs>
  <TitlesOfParts>
    <vt:vector size="26" baseType="lpstr">
      <vt:lpstr>Arial</vt:lpstr>
      <vt:lpstr>Calibri</vt:lpstr>
      <vt:lpstr>Constantia</vt:lpstr>
      <vt:lpstr>Majalla UI</vt:lpstr>
      <vt:lpstr>mohammad bold art 1</vt:lpstr>
      <vt:lpstr>Times New Roman</vt:lpstr>
      <vt:lpstr>Traditional Arabic</vt:lpstr>
      <vt:lpstr>Wingdings 2</vt:lpstr>
      <vt:lpstr>تدفق</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حلقة رقم (1)/ فن القيادة. الجلسة رقم(2)/ مصادر قوة القيادة.   هدف الجلسة: في نهاية الجلسة التدريبية سيكون المشاركون قادرين على: معرفة مصادر قوة القيادة.</dc:title>
  <dc:creator>haleem</dc:creator>
  <cp:lastModifiedBy>Dr. Abdul Haleem</cp:lastModifiedBy>
  <cp:revision>73</cp:revision>
  <dcterms:created xsi:type="dcterms:W3CDTF">2015-05-06T20:58:31Z</dcterms:created>
  <dcterms:modified xsi:type="dcterms:W3CDTF">2018-12-10T20:01:37Z</dcterms:modified>
</cp:coreProperties>
</file>